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88183910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CED08-0221-41E9-8E4A-88A96EE95357}" type="datetimeFigureOut">
              <a:rPr lang="en-CA" smtClean="0"/>
              <a:t>2026-03-13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C2900-85F8-4AA9-B8DC-BBBD93BAC2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39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B55C5-816C-8343-6B3C-FC5DAA827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98409A-48B6-745F-D45D-FAB635A32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E759A-62B7-B686-4AA6-D1684071B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BCDA9-CBCF-C895-D304-C386ECD49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CB43D-0E46-40DC-B866-0A15B4DE3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00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81013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3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7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03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9381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92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21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93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16648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No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65BC3D-C86B-BCC6-7C93-7F74CFE06010}"/>
              </a:ext>
            </a:extLst>
          </p:cNvPr>
          <p:cNvSpPr/>
          <p:nvPr userDrawn="1"/>
        </p:nvSpPr>
        <p:spPr>
          <a:xfrm>
            <a:off x="0" y="6202837"/>
            <a:ext cx="9883833" cy="336598"/>
          </a:xfrm>
          <a:prstGeom prst="rect">
            <a:avLst/>
          </a:prstGeom>
          <a:gradFill flip="none" rotWithShape="1">
            <a:gsLst>
              <a:gs pos="22000">
                <a:srgbClr val="6C3F99"/>
              </a:gs>
              <a:gs pos="48000">
                <a:schemeClr val="tx1"/>
              </a:gs>
              <a:gs pos="79000">
                <a:srgbClr val="39B54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935511"/>
            <a:ext cx="9883833" cy="4809736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A11F5-F81F-1027-4A5C-5510E78CC7D8}"/>
              </a:ext>
            </a:extLst>
          </p:cNvPr>
          <p:cNvSpPr txBox="1"/>
          <p:nvPr userDrawn="1"/>
        </p:nvSpPr>
        <p:spPr>
          <a:xfrm>
            <a:off x="515388" y="6194081"/>
            <a:ext cx="278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www.elginoht.ca</a:t>
            </a:r>
          </a:p>
        </p:txBody>
      </p:sp>
      <p:pic>
        <p:nvPicPr>
          <p:cNvPr id="8" name="Picture 7" descr="A purple and green logo&#10;&#10;Description automatically generated">
            <a:extLst>
              <a:ext uri="{FF2B5EF4-FFF2-40B4-BE49-F238E27FC236}">
                <a16:creationId xmlns:a16="http://schemas.microsoft.com/office/drawing/2014/main" id="{49EE7020-C5A2-FAA9-8CA7-F7063B0946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80" y="127575"/>
            <a:ext cx="2456978" cy="831613"/>
          </a:xfrm>
          <a:prstGeom prst="rect">
            <a:avLst/>
          </a:prstGeom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4B64DC0-20E3-32C7-5BC8-DC8FE2E30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76" y="4821383"/>
            <a:ext cx="2993424" cy="21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33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5836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0176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9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466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47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358C9-B2FC-EA88-7FB3-D9819FDE4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Elgin County (Canada, Ontario Province, North America) Map Vector ...">
            <a:extLst>
              <a:ext uri="{FF2B5EF4-FFF2-40B4-BE49-F238E27FC236}">
                <a16:creationId xmlns:a16="http://schemas.microsoft.com/office/drawing/2014/main" id="{48378BD4-4CA6-4360-718B-6B80F376D21D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34254" r="1037" b="10645"/>
          <a:stretch>
            <a:fillRect/>
          </a:stretch>
        </p:blipFill>
        <p:spPr bwMode="auto">
          <a:xfrm rot="727080">
            <a:off x="836570" y="1058447"/>
            <a:ext cx="8608067" cy="4951189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: Rounded Corners 1040">
            <a:extLst>
              <a:ext uri="{FF2B5EF4-FFF2-40B4-BE49-F238E27FC236}">
                <a16:creationId xmlns:a16="http://schemas.microsoft.com/office/drawing/2014/main" id="{60A2C5DF-4908-E490-7F9D-EAD3D833E67B}"/>
              </a:ext>
            </a:extLst>
          </p:cNvPr>
          <p:cNvSpPr/>
          <p:nvPr/>
        </p:nvSpPr>
        <p:spPr>
          <a:xfrm>
            <a:off x="550341" y="1288981"/>
            <a:ext cx="9548237" cy="4369448"/>
          </a:xfrm>
          <a:prstGeom prst="round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252000" marR="0" lvl="0" indent="-252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2E2E38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EB94C-07A9-E63F-FF32-810C57F2DE61}"/>
              </a:ext>
            </a:extLst>
          </p:cNvPr>
          <p:cNvGrpSpPr/>
          <p:nvPr/>
        </p:nvGrpSpPr>
        <p:grpSpPr>
          <a:xfrm>
            <a:off x="8374809" y="3359480"/>
            <a:ext cx="3791791" cy="1689349"/>
            <a:chOff x="8374809" y="4248480"/>
            <a:chExt cx="3791791" cy="14745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CABAA2-4A9B-A84A-656A-58630C0EF9D7}"/>
                </a:ext>
              </a:extLst>
            </p:cNvPr>
            <p:cNvSpPr/>
            <p:nvPr/>
          </p:nvSpPr>
          <p:spPr>
            <a:xfrm>
              <a:off x="9495710" y="4248480"/>
              <a:ext cx="2670890" cy="1474541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marL="252000" marR="0" lvl="0" indent="-25200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2E2E38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D14D987-E12C-6315-2F8D-B2B657A6EFE9}"/>
                </a:ext>
              </a:extLst>
            </p:cNvPr>
            <p:cNvSpPr/>
            <p:nvPr/>
          </p:nvSpPr>
          <p:spPr>
            <a:xfrm rot="16200000">
              <a:off x="8208208" y="4415082"/>
              <a:ext cx="1474540" cy="1141338"/>
            </a:xfrm>
            <a:prstGeom prst="triangle">
              <a:avLst>
                <a:gd name="adj" fmla="val 49739"/>
              </a:avLst>
            </a:prstGeom>
            <a:solidFill>
              <a:schemeClr val="bg1">
                <a:lumMod val="10000"/>
                <a:lumOff val="90000"/>
              </a:schemeClr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marL="252000" marR="0" lvl="0" indent="-25200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2E2E38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3E4BAC-2D4D-1195-7818-E5E63574D2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091" y="708578"/>
            <a:ext cx="9241656" cy="471487"/>
          </a:xfrm>
        </p:spPr>
        <p:txBody>
          <a:bodyPr/>
          <a:lstStyle/>
          <a:p>
            <a:r>
              <a:rPr lang="en-CA" sz="3200" dirty="0">
                <a:latin typeface="Arial" panose="020B0604020202020204" pitchFamily="34" charset="0"/>
              </a:rPr>
              <a:t>Elgin Neighbourhood Health Home Model</a:t>
            </a: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AA1B936F-CD81-DFCB-83F0-7B6AB22D5977}"/>
              </a:ext>
            </a:extLst>
          </p:cNvPr>
          <p:cNvSpPr/>
          <p:nvPr/>
        </p:nvSpPr>
        <p:spPr>
          <a:xfrm rot="1955412">
            <a:off x="2287268" y="3412960"/>
            <a:ext cx="988821" cy="935401"/>
          </a:xfrm>
          <a:prstGeom prst="teardrop">
            <a:avLst>
              <a:gd name="adj" fmla="val 200000"/>
            </a:avLst>
          </a:prstGeom>
          <a:solidFill>
            <a:srgbClr val="6C3F9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" name="Teardrop 1026">
            <a:extLst>
              <a:ext uri="{FF2B5EF4-FFF2-40B4-BE49-F238E27FC236}">
                <a16:creationId xmlns:a16="http://schemas.microsoft.com/office/drawing/2014/main" id="{98B78620-8FD6-8814-54A3-213CF1CAF97D}"/>
              </a:ext>
            </a:extLst>
          </p:cNvPr>
          <p:cNvSpPr/>
          <p:nvPr/>
        </p:nvSpPr>
        <p:spPr>
          <a:xfrm rot="18022314" flipH="1">
            <a:off x="5047243" y="2547287"/>
            <a:ext cx="1312192" cy="1377007"/>
          </a:xfrm>
          <a:prstGeom prst="teardrop">
            <a:avLst>
              <a:gd name="adj" fmla="val 200000"/>
            </a:avLst>
          </a:prstGeom>
          <a:gradFill flip="none" rotWithShape="1">
            <a:gsLst>
              <a:gs pos="0">
                <a:srgbClr val="6C3F99"/>
              </a:gs>
              <a:gs pos="48000">
                <a:srgbClr val="39B54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Teardrop 1027">
            <a:extLst>
              <a:ext uri="{FF2B5EF4-FFF2-40B4-BE49-F238E27FC236}">
                <a16:creationId xmlns:a16="http://schemas.microsoft.com/office/drawing/2014/main" id="{652A0545-A074-6621-2B37-304C3F643EF1}"/>
              </a:ext>
            </a:extLst>
          </p:cNvPr>
          <p:cNvSpPr/>
          <p:nvPr/>
        </p:nvSpPr>
        <p:spPr>
          <a:xfrm rot="14550854">
            <a:off x="7853374" y="3659828"/>
            <a:ext cx="988821" cy="935401"/>
          </a:xfrm>
          <a:prstGeom prst="teardrop">
            <a:avLst>
              <a:gd name="adj" fmla="val 200000"/>
            </a:avLst>
          </a:prstGeom>
          <a:solidFill>
            <a:srgbClr val="6C3F9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Teardrop 1028">
            <a:extLst>
              <a:ext uri="{FF2B5EF4-FFF2-40B4-BE49-F238E27FC236}">
                <a16:creationId xmlns:a16="http://schemas.microsoft.com/office/drawing/2014/main" id="{1E9972F7-3974-17B0-3AB3-5087A93BDD63}"/>
              </a:ext>
            </a:extLst>
          </p:cNvPr>
          <p:cNvSpPr/>
          <p:nvPr/>
        </p:nvSpPr>
        <p:spPr>
          <a:xfrm rot="3943936">
            <a:off x="5122009" y="2547287"/>
            <a:ext cx="1312192" cy="1377007"/>
          </a:xfrm>
          <a:prstGeom prst="teardrop">
            <a:avLst>
              <a:gd name="adj" fmla="val 200000"/>
            </a:avLst>
          </a:prstGeom>
          <a:gradFill flip="none" rotWithShape="1">
            <a:gsLst>
              <a:gs pos="0">
                <a:srgbClr val="6C3F99"/>
              </a:gs>
              <a:gs pos="48000">
                <a:srgbClr val="39B54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66C3EE0-C082-78B9-6AB0-D3A8CD463DD3}"/>
              </a:ext>
            </a:extLst>
          </p:cNvPr>
          <p:cNvSpPr>
            <a:spLocks noChangeAspect="1"/>
          </p:cNvSpPr>
          <p:nvPr/>
        </p:nvSpPr>
        <p:spPr>
          <a:xfrm>
            <a:off x="2375362" y="3480012"/>
            <a:ext cx="807163" cy="807163"/>
          </a:xfrm>
          <a:prstGeom prst="ellipse">
            <a:avLst/>
          </a:prstGeom>
          <a:solidFill>
            <a:schemeClr val="tx1">
              <a:lumMod val="95000"/>
            </a:schemeClr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252000" marR="0" lvl="0" indent="-252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2E2E38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1A1A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DF9FA55D-D277-73FD-E5BC-64D45E789096}"/>
              </a:ext>
            </a:extLst>
          </p:cNvPr>
          <p:cNvCxnSpPr>
            <a:cxnSpLocks/>
          </p:cNvCxnSpPr>
          <p:nvPr/>
        </p:nvCxnSpPr>
        <p:spPr>
          <a:xfrm>
            <a:off x="3936814" y="1826662"/>
            <a:ext cx="0" cy="3096000"/>
          </a:xfrm>
          <a:prstGeom prst="line">
            <a:avLst/>
          </a:prstGeom>
          <a:ln w="3175"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FBD14576-3FE7-A640-2DF0-1E9D5F6AEC2C}"/>
              </a:ext>
            </a:extLst>
          </p:cNvPr>
          <p:cNvCxnSpPr>
            <a:cxnSpLocks/>
          </p:cNvCxnSpPr>
          <p:nvPr/>
        </p:nvCxnSpPr>
        <p:spPr>
          <a:xfrm>
            <a:off x="7308669" y="1826662"/>
            <a:ext cx="0" cy="3240000"/>
          </a:xfrm>
          <a:prstGeom prst="line">
            <a:avLst/>
          </a:prstGeom>
          <a:ln w="3175"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284D4C71-C140-7BDA-14EC-61279FF2B089}"/>
              </a:ext>
            </a:extLst>
          </p:cNvPr>
          <p:cNvSpPr/>
          <p:nvPr/>
        </p:nvSpPr>
        <p:spPr>
          <a:xfrm>
            <a:off x="4998724" y="2504505"/>
            <a:ext cx="1432927" cy="1431587"/>
          </a:xfrm>
          <a:prstGeom prst="ellipse">
            <a:avLst/>
          </a:prstGeom>
          <a:solidFill>
            <a:srgbClr val="39B54A"/>
          </a:solidFill>
          <a:ln w="127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252000" marR="0" lvl="0" indent="-252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2E2E38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2222A294-E06F-1286-B946-C2CEAEF0435F}"/>
              </a:ext>
            </a:extLst>
          </p:cNvPr>
          <p:cNvSpPr>
            <a:spLocks noChangeAspect="1"/>
          </p:cNvSpPr>
          <p:nvPr/>
        </p:nvSpPr>
        <p:spPr>
          <a:xfrm>
            <a:off x="7926015" y="3731601"/>
            <a:ext cx="807163" cy="807163"/>
          </a:xfrm>
          <a:prstGeom prst="ellipse">
            <a:avLst/>
          </a:prstGeom>
          <a:solidFill>
            <a:schemeClr val="tx1">
              <a:lumMod val="95000"/>
            </a:schemeClr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252000" marR="0" lvl="0" indent="-252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2E2E38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1A1A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6F6EFF-2D32-C7EE-CB42-747A065FC3DE}"/>
              </a:ext>
            </a:extLst>
          </p:cNvPr>
          <p:cNvSpPr txBox="1"/>
          <p:nvPr/>
        </p:nvSpPr>
        <p:spPr>
          <a:xfrm>
            <a:off x="7710276" y="3927479"/>
            <a:ext cx="1268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East Elgin Spoke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2A710697-7C4E-EBC9-980C-AF48B8D69ED0}"/>
              </a:ext>
            </a:extLst>
          </p:cNvPr>
          <p:cNvSpPr txBox="1"/>
          <p:nvPr/>
        </p:nvSpPr>
        <p:spPr>
          <a:xfrm>
            <a:off x="2140217" y="3665864"/>
            <a:ext cx="1268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West Elgin Spoke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393098F5-81A4-FAE2-1056-03F2F8225D4E}"/>
              </a:ext>
            </a:extLst>
          </p:cNvPr>
          <p:cNvSpPr txBox="1"/>
          <p:nvPr/>
        </p:nvSpPr>
        <p:spPr>
          <a:xfrm>
            <a:off x="1286489" y="1815289"/>
            <a:ext cx="2480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West Elgin Neighbourhood</a:t>
            </a: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648C2A0E-A7EB-CE79-43A6-11349BC112F2}"/>
              </a:ext>
            </a:extLst>
          </p:cNvPr>
          <p:cNvSpPr txBox="1"/>
          <p:nvPr/>
        </p:nvSpPr>
        <p:spPr>
          <a:xfrm>
            <a:off x="4382379" y="1826662"/>
            <a:ext cx="2480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 Neighbourhood</a:t>
            </a: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B0794736-A46A-DEBB-6900-EE237F08CDF0}"/>
              </a:ext>
            </a:extLst>
          </p:cNvPr>
          <p:cNvSpPr txBox="1"/>
          <p:nvPr/>
        </p:nvSpPr>
        <p:spPr>
          <a:xfrm>
            <a:off x="7473444" y="1826662"/>
            <a:ext cx="2480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East Elgin Neighbourhood</a:t>
            </a:r>
          </a:p>
        </p:txBody>
      </p: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5B8F72F1-DFEC-54C0-F8FC-1049A8235CF9}"/>
              </a:ext>
            </a:extLst>
          </p:cNvPr>
          <p:cNvGrpSpPr/>
          <p:nvPr/>
        </p:nvGrpSpPr>
        <p:grpSpPr>
          <a:xfrm>
            <a:off x="9518962" y="3874994"/>
            <a:ext cx="2271685" cy="276999"/>
            <a:chOff x="3173746" y="4188750"/>
            <a:chExt cx="2271685" cy="276999"/>
          </a:xfrm>
        </p:grpSpPr>
        <p:sp>
          <p:nvSpPr>
            <p:cNvPr id="1074" name="Hexagone 10">
              <a:extLst>
                <a:ext uri="{FF2B5EF4-FFF2-40B4-BE49-F238E27FC236}">
                  <a16:creationId xmlns:a16="http://schemas.microsoft.com/office/drawing/2014/main" id="{3689B887-230B-5770-E5F7-7AEEF1C88657}"/>
                </a:ext>
              </a:extLst>
            </p:cNvPr>
            <p:cNvSpPr/>
            <p:nvPr/>
          </p:nvSpPr>
          <p:spPr>
            <a:xfrm rot="10800000">
              <a:off x="3173746" y="4209562"/>
              <a:ext cx="273035" cy="235376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5" name="TextBox 82">
              <a:extLst>
                <a:ext uri="{FF2B5EF4-FFF2-40B4-BE49-F238E27FC236}">
                  <a16:creationId xmlns:a16="http://schemas.microsoft.com/office/drawing/2014/main" id="{2AF8A8B7-8CE6-00F6-C1F0-6D8669CBAA07}"/>
                </a:ext>
              </a:extLst>
            </p:cNvPr>
            <p:cNvSpPr txBox="1"/>
            <p:nvPr/>
          </p:nvSpPr>
          <p:spPr>
            <a:xfrm>
              <a:off x="3501431" y="4188750"/>
              <a:ext cx="1944000" cy="27699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A1A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Primary Care</a:t>
              </a:r>
            </a:p>
          </p:txBody>
        </p:sp>
      </p:grp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F02F682C-30D9-65B9-B84B-5735C2494D12}"/>
              </a:ext>
            </a:extLst>
          </p:cNvPr>
          <p:cNvGrpSpPr/>
          <p:nvPr/>
        </p:nvGrpSpPr>
        <p:grpSpPr>
          <a:xfrm>
            <a:off x="9518962" y="4118580"/>
            <a:ext cx="2343685" cy="461665"/>
            <a:chOff x="3173746" y="4096418"/>
            <a:chExt cx="2343685" cy="461665"/>
          </a:xfrm>
        </p:grpSpPr>
        <p:sp>
          <p:nvSpPr>
            <p:cNvPr id="1077" name="Hexagone 10">
              <a:extLst>
                <a:ext uri="{FF2B5EF4-FFF2-40B4-BE49-F238E27FC236}">
                  <a16:creationId xmlns:a16="http://schemas.microsoft.com/office/drawing/2014/main" id="{3B9E7207-8ACA-E572-37F5-F64C023670FB}"/>
                </a:ext>
              </a:extLst>
            </p:cNvPr>
            <p:cNvSpPr/>
            <p:nvPr/>
          </p:nvSpPr>
          <p:spPr>
            <a:xfrm rot="10800000">
              <a:off x="3173746" y="4209562"/>
              <a:ext cx="273035" cy="235376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8" name="TextBox 82">
              <a:extLst>
                <a:ext uri="{FF2B5EF4-FFF2-40B4-BE49-F238E27FC236}">
                  <a16:creationId xmlns:a16="http://schemas.microsoft.com/office/drawing/2014/main" id="{48528DED-5C40-5D1D-F273-15D2EB5B5754}"/>
                </a:ext>
              </a:extLst>
            </p:cNvPr>
            <p:cNvSpPr txBox="1"/>
            <p:nvPr/>
          </p:nvSpPr>
          <p:spPr>
            <a:xfrm>
              <a:off x="3501431" y="4096418"/>
              <a:ext cx="2016000" cy="46166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A1A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Social Care &amp; Community Supports</a:t>
              </a:r>
            </a:p>
          </p:txBody>
        </p:sp>
      </p:grp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723BFE28-5BB4-A1B4-F9AD-E7744F4BA6BC}"/>
              </a:ext>
            </a:extLst>
          </p:cNvPr>
          <p:cNvGrpSpPr/>
          <p:nvPr/>
        </p:nvGrpSpPr>
        <p:grpSpPr>
          <a:xfrm>
            <a:off x="9518962" y="4501113"/>
            <a:ext cx="2415685" cy="461665"/>
            <a:chOff x="3173746" y="4096418"/>
            <a:chExt cx="2415685" cy="461665"/>
          </a:xfrm>
        </p:grpSpPr>
        <p:sp>
          <p:nvSpPr>
            <p:cNvPr id="1080" name="Hexagone 10">
              <a:extLst>
                <a:ext uri="{FF2B5EF4-FFF2-40B4-BE49-F238E27FC236}">
                  <a16:creationId xmlns:a16="http://schemas.microsoft.com/office/drawing/2014/main" id="{9E37BE6F-D60D-9B29-1F7B-8D1C94CA0DA0}"/>
                </a:ext>
              </a:extLst>
            </p:cNvPr>
            <p:cNvSpPr/>
            <p:nvPr/>
          </p:nvSpPr>
          <p:spPr>
            <a:xfrm rot="10800000">
              <a:off x="3173746" y="4209562"/>
              <a:ext cx="273035" cy="235376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1" name="TextBox 82">
              <a:extLst>
                <a:ext uri="{FF2B5EF4-FFF2-40B4-BE49-F238E27FC236}">
                  <a16:creationId xmlns:a16="http://schemas.microsoft.com/office/drawing/2014/main" id="{5B76203F-47D2-32D6-E61C-2751E8E7F28C}"/>
                </a:ext>
              </a:extLst>
            </p:cNvPr>
            <p:cNvSpPr txBox="1"/>
            <p:nvPr/>
          </p:nvSpPr>
          <p:spPr>
            <a:xfrm>
              <a:off x="3501431" y="4096418"/>
              <a:ext cx="2088000" cy="46166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A1A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Ambulatory Care / Specialist Teams</a:t>
              </a:r>
            </a:p>
          </p:txBody>
        </p:sp>
      </p:grpSp>
      <p:sp>
        <p:nvSpPr>
          <p:cNvPr id="1083" name="Arrow: Left-Right 1082">
            <a:extLst>
              <a:ext uri="{FF2B5EF4-FFF2-40B4-BE49-F238E27FC236}">
                <a16:creationId xmlns:a16="http://schemas.microsoft.com/office/drawing/2014/main" id="{CC89990B-DB4E-86B4-6F29-9BF10524EB0C}"/>
              </a:ext>
            </a:extLst>
          </p:cNvPr>
          <p:cNvSpPr/>
          <p:nvPr/>
        </p:nvSpPr>
        <p:spPr>
          <a:xfrm>
            <a:off x="1412276" y="1217983"/>
            <a:ext cx="7824367" cy="540000"/>
          </a:xfrm>
          <a:prstGeom prst="leftRightArrow">
            <a:avLst/>
          </a:prstGeom>
          <a:solidFill>
            <a:srgbClr val="39B54A"/>
          </a:solid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Service Delivery &amp; Academic Affiliation </a:t>
            </a:r>
          </a:p>
        </p:txBody>
      </p:sp>
      <p:sp>
        <p:nvSpPr>
          <p:cNvPr id="1082" name="Arrow: Left-Right 1081">
            <a:extLst>
              <a:ext uri="{FF2B5EF4-FFF2-40B4-BE49-F238E27FC236}">
                <a16:creationId xmlns:a16="http://schemas.microsoft.com/office/drawing/2014/main" id="{3683F45A-4B03-489E-CA79-5AA89D5E2894}"/>
              </a:ext>
            </a:extLst>
          </p:cNvPr>
          <p:cNvSpPr/>
          <p:nvPr/>
        </p:nvSpPr>
        <p:spPr>
          <a:xfrm>
            <a:off x="1933988" y="920171"/>
            <a:ext cx="6780943" cy="540000"/>
          </a:xfrm>
          <a:prstGeom prst="leftRightArrow">
            <a:avLst/>
          </a:prstGeom>
          <a:solidFill>
            <a:srgbClr val="39B54A"/>
          </a:solid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 Planning &amp; Clinical Leadership</a:t>
            </a:r>
          </a:p>
        </p:txBody>
      </p:sp>
      <p:sp>
        <p:nvSpPr>
          <p:cNvPr id="1084" name="Arrow: Left-Right 1083">
            <a:extLst>
              <a:ext uri="{FF2B5EF4-FFF2-40B4-BE49-F238E27FC236}">
                <a16:creationId xmlns:a16="http://schemas.microsoft.com/office/drawing/2014/main" id="{582FA717-9302-C15F-1010-685B956F6408}"/>
              </a:ext>
            </a:extLst>
          </p:cNvPr>
          <p:cNvSpPr/>
          <p:nvPr/>
        </p:nvSpPr>
        <p:spPr>
          <a:xfrm>
            <a:off x="2624459" y="5405522"/>
            <a:ext cx="5400000" cy="540000"/>
          </a:xfrm>
          <a:prstGeom prst="leftRightArrow">
            <a:avLst/>
          </a:prstGeom>
          <a:solidFill>
            <a:srgbClr val="39B54A"/>
          </a:solid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Coordinated After Hours Care</a:t>
            </a:r>
          </a:p>
        </p:txBody>
      </p:sp>
      <p:sp>
        <p:nvSpPr>
          <p:cNvPr id="1085" name="Freeform: Shape 1084">
            <a:extLst>
              <a:ext uri="{FF2B5EF4-FFF2-40B4-BE49-F238E27FC236}">
                <a16:creationId xmlns:a16="http://schemas.microsoft.com/office/drawing/2014/main" id="{AD6F5870-EC39-7D71-97C7-3CEDB8E735E6}"/>
              </a:ext>
            </a:extLst>
          </p:cNvPr>
          <p:cNvSpPr/>
          <p:nvPr/>
        </p:nvSpPr>
        <p:spPr>
          <a:xfrm>
            <a:off x="2294853" y="2863177"/>
            <a:ext cx="6403496" cy="848849"/>
          </a:xfrm>
          <a:custGeom>
            <a:avLst/>
            <a:gdLst>
              <a:gd name="connsiteX0" fmla="*/ 0 w 8877300"/>
              <a:gd name="connsiteY0" fmla="*/ 526493 h 557186"/>
              <a:gd name="connsiteX1" fmla="*/ 828675 w 8877300"/>
              <a:gd name="connsiteY1" fmla="*/ 145493 h 557186"/>
              <a:gd name="connsiteX2" fmla="*/ 1771650 w 8877300"/>
              <a:gd name="connsiteY2" fmla="*/ 383618 h 557186"/>
              <a:gd name="connsiteX3" fmla="*/ 3362325 w 8877300"/>
              <a:gd name="connsiteY3" fmla="*/ 450293 h 557186"/>
              <a:gd name="connsiteX4" fmla="*/ 5143500 w 8877300"/>
              <a:gd name="connsiteY4" fmla="*/ 2618 h 557186"/>
              <a:gd name="connsiteX5" fmla="*/ 6477000 w 8877300"/>
              <a:gd name="connsiteY5" fmla="*/ 278843 h 557186"/>
              <a:gd name="connsiteX6" fmla="*/ 7467600 w 8877300"/>
              <a:gd name="connsiteY6" fmla="*/ 555068 h 557186"/>
              <a:gd name="connsiteX7" fmla="*/ 8877300 w 8877300"/>
              <a:gd name="connsiteY7" fmla="*/ 126443 h 557186"/>
              <a:gd name="connsiteX0" fmla="*/ 0 w 9025868"/>
              <a:gd name="connsiteY0" fmla="*/ 526493 h 557186"/>
              <a:gd name="connsiteX1" fmla="*/ 828675 w 9025868"/>
              <a:gd name="connsiteY1" fmla="*/ 145493 h 557186"/>
              <a:gd name="connsiteX2" fmla="*/ 1771650 w 9025868"/>
              <a:gd name="connsiteY2" fmla="*/ 383618 h 557186"/>
              <a:gd name="connsiteX3" fmla="*/ 3362325 w 9025868"/>
              <a:gd name="connsiteY3" fmla="*/ 450293 h 557186"/>
              <a:gd name="connsiteX4" fmla="*/ 5143500 w 9025868"/>
              <a:gd name="connsiteY4" fmla="*/ 2618 h 557186"/>
              <a:gd name="connsiteX5" fmla="*/ 6477000 w 9025868"/>
              <a:gd name="connsiteY5" fmla="*/ 278843 h 557186"/>
              <a:gd name="connsiteX6" fmla="*/ 7467600 w 9025868"/>
              <a:gd name="connsiteY6" fmla="*/ 555068 h 557186"/>
              <a:gd name="connsiteX7" fmla="*/ 9025868 w 9025868"/>
              <a:gd name="connsiteY7" fmla="*/ 485672 h 557186"/>
              <a:gd name="connsiteX0" fmla="*/ 0 w 9025868"/>
              <a:gd name="connsiteY0" fmla="*/ 527148 h 848849"/>
              <a:gd name="connsiteX1" fmla="*/ 828675 w 9025868"/>
              <a:gd name="connsiteY1" fmla="*/ 146148 h 848849"/>
              <a:gd name="connsiteX2" fmla="*/ 1771650 w 9025868"/>
              <a:gd name="connsiteY2" fmla="*/ 384273 h 848849"/>
              <a:gd name="connsiteX3" fmla="*/ 3362325 w 9025868"/>
              <a:gd name="connsiteY3" fmla="*/ 450948 h 848849"/>
              <a:gd name="connsiteX4" fmla="*/ 5143500 w 9025868"/>
              <a:gd name="connsiteY4" fmla="*/ 3273 h 848849"/>
              <a:gd name="connsiteX5" fmla="*/ 6477000 w 9025868"/>
              <a:gd name="connsiteY5" fmla="*/ 279498 h 848849"/>
              <a:gd name="connsiteX6" fmla="*/ 8141654 w 9025868"/>
              <a:gd name="connsiteY6" fmla="*/ 847823 h 848849"/>
              <a:gd name="connsiteX7" fmla="*/ 9025868 w 9025868"/>
              <a:gd name="connsiteY7" fmla="*/ 486327 h 848849"/>
              <a:gd name="connsiteX0" fmla="*/ 0 w 9160679"/>
              <a:gd name="connsiteY0" fmla="*/ 628748 h 848849"/>
              <a:gd name="connsiteX1" fmla="*/ 963486 w 9160679"/>
              <a:gd name="connsiteY1" fmla="*/ 146148 h 848849"/>
              <a:gd name="connsiteX2" fmla="*/ 1906461 w 9160679"/>
              <a:gd name="connsiteY2" fmla="*/ 384273 h 848849"/>
              <a:gd name="connsiteX3" fmla="*/ 3497136 w 9160679"/>
              <a:gd name="connsiteY3" fmla="*/ 450948 h 848849"/>
              <a:gd name="connsiteX4" fmla="*/ 5278311 w 9160679"/>
              <a:gd name="connsiteY4" fmla="*/ 3273 h 848849"/>
              <a:gd name="connsiteX5" fmla="*/ 6611811 w 9160679"/>
              <a:gd name="connsiteY5" fmla="*/ 279498 h 848849"/>
              <a:gd name="connsiteX6" fmla="*/ 8276465 w 9160679"/>
              <a:gd name="connsiteY6" fmla="*/ 847823 h 848849"/>
              <a:gd name="connsiteX7" fmla="*/ 9160679 w 9160679"/>
              <a:gd name="connsiteY7" fmla="*/ 486327 h 848849"/>
              <a:gd name="connsiteX0" fmla="*/ 0 w 9276231"/>
              <a:gd name="connsiteY0" fmla="*/ 613508 h 848849"/>
              <a:gd name="connsiteX1" fmla="*/ 1079038 w 9276231"/>
              <a:gd name="connsiteY1" fmla="*/ 146148 h 848849"/>
              <a:gd name="connsiteX2" fmla="*/ 2022013 w 9276231"/>
              <a:gd name="connsiteY2" fmla="*/ 384273 h 848849"/>
              <a:gd name="connsiteX3" fmla="*/ 3612688 w 9276231"/>
              <a:gd name="connsiteY3" fmla="*/ 450948 h 848849"/>
              <a:gd name="connsiteX4" fmla="*/ 5393863 w 9276231"/>
              <a:gd name="connsiteY4" fmla="*/ 3273 h 848849"/>
              <a:gd name="connsiteX5" fmla="*/ 6727363 w 9276231"/>
              <a:gd name="connsiteY5" fmla="*/ 279498 h 848849"/>
              <a:gd name="connsiteX6" fmla="*/ 8392017 w 9276231"/>
              <a:gd name="connsiteY6" fmla="*/ 847823 h 848849"/>
              <a:gd name="connsiteX7" fmla="*/ 9276231 w 9276231"/>
              <a:gd name="connsiteY7" fmla="*/ 486327 h 848849"/>
              <a:gd name="connsiteX0" fmla="*/ 0 w 9862013"/>
              <a:gd name="connsiteY0" fmla="*/ 635279 h 848849"/>
              <a:gd name="connsiteX1" fmla="*/ 1664820 w 9862013"/>
              <a:gd name="connsiteY1" fmla="*/ 146148 h 848849"/>
              <a:gd name="connsiteX2" fmla="*/ 2607795 w 9862013"/>
              <a:gd name="connsiteY2" fmla="*/ 384273 h 848849"/>
              <a:gd name="connsiteX3" fmla="*/ 4198470 w 9862013"/>
              <a:gd name="connsiteY3" fmla="*/ 450948 h 848849"/>
              <a:gd name="connsiteX4" fmla="*/ 5979645 w 9862013"/>
              <a:gd name="connsiteY4" fmla="*/ 3273 h 848849"/>
              <a:gd name="connsiteX5" fmla="*/ 7313145 w 9862013"/>
              <a:gd name="connsiteY5" fmla="*/ 279498 h 848849"/>
              <a:gd name="connsiteX6" fmla="*/ 8977799 w 9862013"/>
              <a:gd name="connsiteY6" fmla="*/ 847823 h 848849"/>
              <a:gd name="connsiteX7" fmla="*/ 9862013 w 9862013"/>
              <a:gd name="connsiteY7" fmla="*/ 486327 h 848849"/>
              <a:gd name="connsiteX0" fmla="*/ 0 w 9862013"/>
              <a:gd name="connsiteY0" fmla="*/ 635279 h 848849"/>
              <a:gd name="connsiteX1" fmla="*/ 1463982 w 9862013"/>
              <a:gd name="connsiteY1" fmla="*/ 614234 h 848849"/>
              <a:gd name="connsiteX2" fmla="*/ 2607795 w 9862013"/>
              <a:gd name="connsiteY2" fmla="*/ 384273 h 848849"/>
              <a:gd name="connsiteX3" fmla="*/ 4198470 w 9862013"/>
              <a:gd name="connsiteY3" fmla="*/ 450948 h 848849"/>
              <a:gd name="connsiteX4" fmla="*/ 5979645 w 9862013"/>
              <a:gd name="connsiteY4" fmla="*/ 3273 h 848849"/>
              <a:gd name="connsiteX5" fmla="*/ 7313145 w 9862013"/>
              <a:gd name="connsiteY5" fmla="*/ 279498 h 848849"/>
              <a:gd name="connsiteX6" fmla="*/ 8977799 w 9862013"/>
              <a:gd name="connsiteY6" fmla="*/ 847823 h 848849"/>
              <a:gd name="connsiteX7" fmla="*/ 9862013 w 9862013"/>
              <a:gd name="connsiteY7" fmla="*/ 486327 h 848849"/>
              <a:gd name="connsiteX0" fmla="*/ 0 w 9862013"/>
              <a:gd name="connsiteY0" fmla="*/ 635279 h 848849"/>
              <a:gd name="connsiteX1" fmla="*/ 1463982 w 9862013"/>
              <a:gd name="connsiteY1" fmla="*/ 614234 h 848849"/>
              <a:gd name="connsiteX2" fmla="*/ 2607795 w 9862013"/>
              <a:gd name="connsiteY2" fmla="*/ 242759 h 848849"/>
              <a:gd name="connsiteX3" fmla="*/ 4198470 w 9862013"/>
              <a:gd name="connsiteY3" fmla="*/ 450948 h 848849"/>
              <a:gd name="connsiteX4" fmla="*/ 5979645 w 9862013"/>
              <a:gd name="connsiteY4" fmla="*/ 3273 h 848849"/>
              <a:gd name="connsiteX5" fmla="*/ 7313145 w 9862013"/>
              <a:gd name="connsiteY5" fmla="*/ 279498 h 848849"/>
              <a:gd name="connsiteX6" fmla="*/ 8977799 w 9862013"/>
              <a:gd name="connsiteY6" fmla="*/ 847823 h 848849"/>
              <a:gd name="connsiteX7" fmla="*/ 9862013 w 9862013"/>
              <a:gd name="connsiteY7" fmla="*/ 486327 h 848849"/>
              <a:gd name="connsiteX0" fmla="*/ 0 w 9862013"/>
              <a:gd name="connsiteY0" fmla="*/ 635279 h 848849"/>
              <a:gd name="connsiteX1" fmla="*/ 639117 w 9862013"/>
              <a:gd name="connsiteY1" fmla="*/ 467852 h 848849"/>
              <a:gd name="connsiteX2" fmla="*/ 1463982 w 9862013"/>
              <a:gd name="connsiteY2" fmla="*/ 614234 h 848849"/>
              <a:gd name="connsiteX3" fmla="*/ 2607795 w 9862013"/>
              <a:gd name="connsiteY3" fmla="*/ 242759 h 848849"/>
              <a:gd name="connsiteX4" fmla="*/ 4198470 w 9862013"/>
              <a:gd name="connsiteY4" fmla="*/ 450948 h 848849"/>
              <a:gd name="connsiteX5" fmla="*/ 5979645 w 9862013"/>
              <a:gd name="connsiteY5" fmla="*/ 3273 h 848849"/>
              <a:gd name="connsiteX6" fmla="*/ 7313145 w 9862013"/>
              <a:gd name="connsiteY6" fmla="*/ 279498 h 848849"/>
              <a:gd name="connsiteX7" fmla="*/ 8977799 w 9862013"/>
              <a:gd name="connsiteY7" fmla="*/ 847823 h 848849"/>
              <a:gd name="connsiteX8" fmla="*/ 9862013 w 9862013"/>
              <a:gd name="connsiteY8" fmla="*/ 486327 h 848849"/>
              <a:gd name="connsiteX0" fmla="*/ 0 w 9845276"/>
              <a:gd name="connsiteY0" fmla="*/ 635279 h 848849"/>
              <a:gd name="connsiteX1" fmla="*/ 639117 w 9845276"/>
              <a:gd name="connsiteY1" fmla="*/ 467852 h 848849"/>
              <a:gd name="connsiteX2" fmla="*/ 1463982 w 9845276"/>
              <a:gd name="connsiteY2" fmla="*/ 614234 h 848849"/>
              <a:gd name="connsiteX3" fmla="*/ 2607795 w 9845276"/>
              <a:gd name="connsiteY3" fmla="*/ 242759 h 848849"/>
              <a:gd name="connsiteX4" fmla="*/ 4198470 w 9845276"/>
              <a:gd name="connsiteY4" fmla="*/ 450948 h 848849"/>
              <a:gd name="connsiteX5" fmla="*/ 5979645 w 9845276"/>
              <a:gd name="connsiteY5" fmla="*/ 3273 h 848849"/>
              <a:gd name="connsiteX6" fmla="*/ 7313145 w 9845276"/>
              <a:gd name="connsiteY6" fmla="*/ 279498 h 848849"/>
              <a:gd name="connsiteX7" fmla="*/ 8977799 w 9845276"/>
              <a:gd name="connsiteY7" fmla="*/ 847823 h 848849"/>
              <a:gd name="connsiteX8" fmla="*/ 9845276 w 9845276"/>
              <a:gd name="connsiteY8" fmla="*/ 682270 h 84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5276" h="848849">
                <a:moveTo>
                  <a:pt x="0" y="635279"/>
                </a:moveTo>
                <a:cubicBezTo>
                  <a:pt x="92572" y="627332"/>
                  <a:pt x="395120" y="471359"/>
                  <a:pt x="639117" y="467852"/>
                </a:cubicBezTo>
                <a:cubicBezTo>
                  <a:pt x="883114" y="464345"/>
                  <a:pt x="1135869" y="651750"/>
                  <a:pt x="1463982" y="614234"/>
                </a:cubicBezTo>
                <a:cubicBezTo>
                  <a:pt x="1792095" y="576719"/>
                  <a:pt x="2152047" y="269973"/>
                  <a:pt x="2607795" y="242759"/>
                </a:cubicBezTo>
                <a:cubicBezTo>
                  <a:pt x="3063543" y="215545"/>
                  <a:pt x="3636495" y="490862"/>
                  <a:pt x="4198470" y="450948"/>
                </a:cubicBezTo>
                <a:cubicBezTo>
                  <a:pt x="4760445" y="411034"/>
                  <a:pt x="5460533" y="31848"/>
                  <a:pt x="5979645" y="3273"/>
                </a:cubicBezTo>
                <a:cubicBezTo>
                  <a:pt x="6498757" y="-25302"/>
                  <a:pt x="6813453" y="138740"/>
                  <a:pt x="7313145" y="279498"/>
                </a:cubicBezTo>
                <a:cubicBezTo>
                  <a:pt x="7812837" y="420256"/>
                  <a:pt x="8577749" y="873223"/>
                  <a:pt x="8977799" y="847823"/>
                </a:cubicBezTo>
                <a:cubicBezTo>
                  <a:pt x="9377849" y="822423"/>
                  <a:pt x="9581751" y="763232"/>
                  <a:pt x="9845276" y="682270"/>
                </a:cubicBezTo>
              </a:path>
            </a:pathLst>
          </a:custGeom>
          <a:noFill/>
          <a:ln w="12700">
            <a:solidFill>
              <a:srgbClr val="A379C9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89" name="Graphic 1088" descr="Ambulance with solid fill">
            <a:extLst>
              <a:ext uri="{FF2B5EF4-FFF2-40B4-BE49-F238E27FC236}">
                <a16:creationId xmlns:a16="http://schemas.microsoft.com/office/drawing/2014/main" id="{76518741-9D40-1F2C-E872-4D92B3039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6608" y="2791463"/>
            <a:ext cx="645468" cy="645468"/>
          </a:xfrm>
          <a:prstGeom prst="rect">
            <a:avLst/>
          </a:prstGeom>
        </p:spPr>
      </p:pic>
      <p:sp>
        <p:nvSpPr>
          <p:cNvPr id="1090" name="TextBox 1089">
            <a:extLst>
              <a:ext uri="{FF2B5EF4-FFF2-40B4-BE49-F238E27FC236}">
                <a16:creationId xmlns:a16="http://schemas.microsoft.com/office/drawing/2014/main" id="{D46542B9-EF70-A4E5-F795-EDF11D3D9A51}"/>
              </a:ext>
            </a:extLst>
          </p:cNvPr>
          <p:cNvSpPr txBox="1"/>
          <p:nvPr/>
        </p:nvSpPr>
        <p:spPr>
          <a:xfrm>
            <a:off x="8410271" y="3267396"/>
            <a:ext cx="1238485" cy="3139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Paramedicine</a:t>
            </a: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904234DF-91B0-7994-A8BB-8CC0DD8BC058}"/>
              </a:ext>
            </a:extLst>
          </p:cNvPr>
          <p:cNvSpPr txBox="1"/>
          <p:nvPr/>
        </p:nvSpPr>
        <p:spPr>
          <a:xfrm>
            <a:off x="1653560" y="3642248"/>
            <a:ext cx="607676" cy="3139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Mobile outreach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17C893-265C-92F0-98E4-C08A712929A7}"/>
              </a:ext>
            </a:extLst>
          </p:cNvPr>
          <p:cNvGrpSpPr/>
          <p:nvPr/>
        </p:nvGrpSpPr>
        <p:grpSpPr>
          <a:xfrm>
            <a:off x="1647496" y="3172211"/>
            <a:ext cx="645468" cy="645468"/>
            <a:chOff x="-1608462" y="2197882"/>
            <a:chExt cx="645468" cy="645468"/>
          </a:xfrm>
          <a:solidFill>
            <a:srgbClr val="A379C9"/>
          </a:solidFill>
        </p:grpSpPr>
        <p:pic>
          <p:nvPicPr>
            <p:cNvPr id="1092" name="Graphic 1091" descr="Ambulance with solid fill">
              <a:extLst>
                <a:ext uri="{FF2B5EF4-FFF2-40B4-BE49-F238E27FC236}">
                  <a16:creationId xmlns:a16="http://schemas.microsoft.com/office/drawing/2014/main" id="{21D79189-F7C2-372E-F69B-91BC28616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608462" y="2197882"/>
              <a:ext cx="645468" cy="645468"/>
            </a:xfrm>
            <a:prstGeom prst="rect">
              <a:avLst/>
            </a:prstGeom>
          </p:spPr>
        </p:pic>
        <p:sp>
          <p:nvSpPr>
            <p:cNvPr id="1093" name="Heart 1092">
              <a:extLst>
                <a:ext uri="{FF2B5EF4-FFF2-40B4-BE49-F238E27FC236}">
                  <a16:creationId xmlns:a16="http://schemas.microsoft.com/office/drawing/2014/main" id="{D0983665-93E6-C34F-1903-22B52A3BCB11}"/>
                </a:ext>
              </a:extLst>
            </p:cNvPr>
            <p:cNvSpPr/>
            <p:nvPr/>
          </p:nvSpPr>
          <p:spPr>
            <a:xfrm>
              <a:off x="-1467302" y="2374536"/>
              <a:ext cx="214603" cy="227901"/>
            </a:xfrm>
            <a:prstGeom prst="heart">
              <a:avLst/>
            </a:prstGeom>
            <a:solidFill>
              <a:schemeClr val="tx1"/>
            </a:solidFill>
            <a:ln w="12700">
              <a:solidFill>
                <a:srgbClr val="6C3F99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marL="252000" marR="0" lvl="0" indent="-25200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2E2E38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99" name="Oval 1098">
            <a:extLst>
              <a:ext uri="{FF2B5EF4-FFF2-40B4-BE49-F238E27FC236}">
                <a16:creationId xmlns:a16="http://schemas.microsoft.com/office/drawing/2014/main" id="{A2A20D64-BD2C-6FB8-E784-61FACA77EB4D}"/>
              </a:ext>
            </a:extLst>
          </p:cNvPr>
          <p:cNvSpPr>
            <a:spLocks noChangeAspect="1"/>
          </p:cNvSpPr>
          <p:nvPr/>
        </p:nvSpPr>
        <p:spPr>
          <a:xfrm>
            <a:off x="5079049" y="2579241"/>
            <a:ext cx="1200473" cy="1200473"/>
          </a:xfrm>
          <a:prstGeom prst="ellipse">
            <a:avLst/>
          </a:prstGeom>
          <a:solidFill>
            <a:schemeClr val="tx1">
              <a:lumMod val="95000"/>
            </a:schemeClr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252000" marR="0" lvl="0" indent="-252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2E2E38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1A1A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0" name="TextBox 1099">
            <a:extLst>
              <a:ext uri="{FF2B5EF4-FFF2-40B4-BE49-F238E27FC236}">
                <a16:creationId xmlns:a16="http://schemas.microsoft.com/office/drawing/2014/main" id="{4FC56684-5E75-270F-66CC-CD01A69ED191}"/>
              </a:ext>
            </a:extLst>
          </p:cNvPr>
          <p:cNvSpPr txBox="1"/>
          <p:nvPr/>
        </p:nvSpPr>
        <p:spPr>
          <a:xfrm>
            <a:off x="5079049" y="2970486"/>
            <a:ext cx="1268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5244D4-A1FD-8FD5-A2C6-F1F4630F1F83}"/>
              </a:ext>
            </a:extLst>
          </p:cNvPr>
          <p:cNvSpPr txBox="1"/>
          <p:nvPr/>
        </p:nvSpPr>
        <p:spPr>
          <a:xfrm>
            <a:off x="9396169" y="3392245"/>
            <a:ext cx="272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neighbourhood provides the following services:</a:t>
            </a:r>
          </a:p>
        </p:txBody>
      </p:sp>
      <p:sp>
        <p:nvSpPr>
          <p:cNvPr id="4" name="Hexagone 10">
            <a:extLst>
              <a:ext uri="{FF2B5EF4-FFF2-40B4-BE49-F238E27FC236}">
                <a16:creationId xmlns:a16="http://schemas.microsoft.com/office/drawing/2014/main" id="{0D62AAE2-21D5-2A8B-F67A-12C829FF587D}"/>
              </a:ext>
            </a:extLst>
          </p:cNvPr>
          <p:cNvSpPr/>
          <p:nvPr/>
        </p:nvSpPr>
        <p:spPr>
          <a:xfrm rot="10800000">
            <a:off x="1551452" y="4014635"/>
            <a:ext cx="180000" cy="180000"/>
          </a:xfrm>
          <a:prstGeom prst="ellipse">
            <a:avLst/>
          </a:prstGeom>
          <a:solidFill>
            <a:srgbClr val="6C3F99"/>
          </a:solidFill>
          <a:ln w="3175">
            <a:solidFill>
              <a:srgbClr val="C5AB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exagone 10">
            <a:extLst>
              <a:ext uri="{FF2B5EF4-FFF2-40B4-BE49-F238E27FC236}">
                <a16:creationId xmlns:a16="http://schemas.microsoft.com/office/drawing/2014/main" id="{03ECC003-EA96-3ACF-E34B-782BA7E91E90}"/>
              </a:ext>
            </a:extLst>
          </p:cNvPr>
          <p:cNvSpPr/>
          <p:nvPr/>
        </p:nvSpPr>
        <p:spPr>
          <a:xfrm rot="10800000">
            <a:off x="2114246" y="4555737"/>
            <a:ext cx="180000" cy="180000"/>
          </a:xfrm>
          <a:prstGeom prst="ellipse">
            <a:avLst/>
          </a:prstGeom>
          <a:solidFill>
            <a:srgbClr val="6C3F99"/>
          </a:solidFill>
          <a:ln w="3175">
            <a:solidFill>
              <a:srgbClr val="C5AB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Hexagone 10">
            <a:extLst>
              <a:ext uri="{FF2B5EF4-FFF2-40B4-BE49-F238E27FC236}">
                <a16:creationId xmlns:a16="http://schemas.microsoft.com/office/drawing/2014/main" id="{F2E4F975-6D84-BCCE-8F85-90CF87C4C796}"/>
              </a:ext>
            </a:extLst>
          </p:cNvPr>
          <p:cNvSpPr/>
          <p:nvPr/>
        </p:nvSpPr>
        <p:spPr>
          <a:xfrm rot="10800000">
            <a:off x="3586947" y="3867927"/>
            <a:ext cx="180000" cy="180000"/>
          </a:xfrm>
          <a:prstGeom prst="ellipse">
            <a:avLst/>
          </a:prstGeom>
          <a:solidFill>
            <a:srgbClr val="6C3F99"/>
          </a:solidFill>
          <a:ln w="3175">
            <a:solidFill>
              <a:srgbClr val="C5AB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Hexagone 10">
            <a:extLst>
              <a:ext uri="{FF2B5EF4-FFF2-40B4-BE49-F238E27FC236}">
                <a16:creationId xmlns:a16="http://schemas.microsoft.com/office/drawing/2014/main" id="{BF6B70D5-C508-715B-B49E-6ECE789AD1D9}"/>
              </a:ext>
            </a:extLst>
          </p:cNvPr>
          <p:cNvSpPr/>
          <p:nvPr/>
        </p:nvSpPr>
        <p:spPr>
          <a:xfrm rot="10800000">
            <a:off x="4608348" y="2930555"/>
            <a:ext cx="180000" cy="180000"/>
          </a:xfrm>
          <a:prstGeom prst="ellipse">
            <a:avLst/>
          </a:prstGeom>
          <a:solidFill>
            <a:srgbClr val="39B54A"/>
          </a:solidFill>
          <a:ln w="3175">
            <a:solidFill>
              <a:srgbClr val="B0E6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Hexagone 10">
            <a:extLst>
              <a:ext uri="{FF2B5EF4-FFF2-40B4-BE49-F238E27FC236}">
                <a16:creationId xmlns:a16="http://schemas.microsoft.com/office/drawing/2014/main" id="{6E829C64-EDD8-278A-1F1A-77C08F5C4C40}"/>
              </a:ext>
            </a:extLst>
          </p:cNvPr>
          <p:cNvSpPr/>
          <p:nvPr/>
        </p:nvSpPr>
        <p:spPr>
          <a:xfrm rot="10800000">
            <a:off x="4314378" y="3846680"/>
            <a:ext cx="180000" cy="180000"/>
          </a:xfrm>
          <a:prstGeom prst="ellipse">
            <a:avLst/>
          </a:prstGeom>
          <a:solidFill>
            <a:srgbClr val="39B54A"/>
          </a:solidFill>
          <a:ln w="3175">
            <a:solidFill>
              <a:srgbClr val="B0E6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Hexagone 10">
            <a:extLst>
              <a:ext uri="{FF2B5EF4-FFF2-40B4-BE49-F238E27FC236}">
                <a16:creationId xmlns:a16="http://schemas.microsoft.com/office/drawing/2014/main" id="{97CF1E97-DE83-1ED0-FE70-CAD8FE8A0331}"/>
              </a:ext>
            </a:extLst>
          </p:cNvPr>
          <p:cNvSpPr/>
          <p:nvPr/>
        </p:nvSpPr>
        <p:spPr>
          <a:xfrm rot="10800000">
            <a:off x="6861081" y="2702119"/>
            <a:ext cx="180000" cy="180000"/>
          </a:xfrm>
          <a:prstGeom prst="ellipse">
            <a:avLst/>
          </a:prstGeom>
          <a:solidFill>
            <a:srgbClr val="39B54A"/>
          </a:solidFill>
          <a:ln w="3175">
            <a:solidFill>
              <a:srgbClr val="B0E6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Hexagone 10">
            <a:extLst>
              <a:ext uri="{FF2B5EF4-FFF2-40B4-BE49-F238E27FC236}">
                <a16:creationId xmlns:a16="http://schemas.microsoft.com/office/drawing/2014/main" id="{E3AC56F9-A831-2E10-A6C4-FA8142AE6C7F}"/>
              </a:ext>
            </a:extLst>
          </p:cNvPr>
          <p:cNvSpPr/>
          <p:nvPr/>
        </p:nvSpPr>
        <p:spPr>
          <a:xfrm rot="10800000">
            <a:off x="6462577" y="4049017"/>
            <a:ext cx="180000" cy="180000"/>
          </a:xfrm>
          <a:prstGeom prst="ellipse">
            <a:avLst/>
          </a:prstGeom>
          <a:solidFill>
            <a:srgbClr val="39B54A"/>
          </a:solidFill>
          <a:ln w="3175">
            <a:solidFill>
              <a:srgbClr val="B0E6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exagone 10">
            <a:extLst>
              <a:ext uri="{FF2B5EF4-FFF2-40B4-BE49-F238E27FC236}">
                <a16:creationId xmlns:a16="http://schemas.microsoft.com/office/drawing/2014/main" id="{1FD60567-7C4A-C67F-46E1-13889648DAA4}"/>
              </a:ext>
            </a:extLst>
          </p:cNvPr>
          <p:cNvSpPr/>
          <p:nvPr/>
        </p:nvSpPr>
        <p:spPr>
          <a:xfrm rot="10800000">
            <a:off x="7720545" y="3071531"/>
            <a:ext cx="180000" cy="180000"/>
          </a:xfrm>
          <a:prstGeom prst="ellipse">
            <a:avLst/>
          </a:prstGeom>
          <a:solidFill>
            <a:srgbClr val="6C3F99"/>
          </a:solidFill>
          <a:ln w="3175">
            <a:solidFill>
              <a:srgbClr val="C5AB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Hexagone 10">
            <a:extLst>
              <a:ext uri="{FF2B5EF4-FFF2-40B4-BE49-F238E27FC236}">
                <a16:creationId xmlns:a16="http://schemas.microsoft.com/office/drawing/2014/main" id="{FD0B49B0-2796-FE9B-8680-9142FCF2A53B}"/>
              </a:ext>
            </a:extLst>
          </p:cNvPr>
          <p:cNvSpPr/>
          <p:nvPr/>
        </p:nvSpPr>
        <p:spPr>
          <a:xfrm rot="10800000">
            <a:off x="8400853" y="4691668"/>
            <a:ext cx="180000" cy="180000"/>
          </a:xfrm>
          <a:prstGeom prst="ellipse">
            <a:avLst/>
          </a:prstGeom>
          <a:solidFill>
            <a:srgbClr val="6C3F99"/>
          </a:solidFill>
          <a:ln w="3175">
            <a:solidFill>
              <a:srgbClr val="C5AB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815B9D-C1A3-9204-BF45-66C26190CDEA}"/>
              </a:ext>
            </a:extLst>
          </p:cNvPr>
          <p:cNvSpPr txBox="1"/>
          <p:nvPr/>
        </p:nvSpPr>
        <p:spPr>
          <a:xfrm>
            <a:off x="1327973" y="4219474"/>
            <a:ext cx="593960" cy="3139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Satellite Site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514E5B-6B1B-6AE7-1D70-BB41EC1F121B}"/>
              </a:ext>
            </a:extLst>
          </p:cNvPr>
          <p:cNvSpPr txBox="1"/>
          <p:nvPr/>
        </p:nvSpPr>
        <p:spPr>
          <a:xfrm>
            <a:off x="2349631" y="4488771"/>
            <a:ext cx="695856" cy="3139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Satellite Site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87E352-30A1-2B82-64DB-6B30EBDC6605}"/>
              </a:ext>
            </a:extLst>
          </p:cNvPr>
          <p:cNvSpPr txBox="1"/>
          <p:nvPr/>
        </p:nvSpPr>
        <p:spPr>
          <a:xfrm>
            <a:off x="3379966" y="4051555"/>
            <a:ext cx="593960" cy="3139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Satellite Site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811E00-8D9C-9E72-54AC-4AEED2EB0416}"/>
              </a:ext>
            </a:extLst>
          </p:cNvPr>
          <p:cNvSpPr txBox="1"/>
          <p:nvPr/>
        </p:nvSpPr>
        <p:spPr>
          <a:xfrm>
            <a:off x="4549959" y="3779714"/>
            <a:ext cx="593960" cy="3139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Satellite Site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9B6F55-75AE-FC65-0249-E7C889006AF9}"/>
              </a:ext>
            </a:extLst>
          </p:cNvPr>
          <p:cNvSpPr txBox="1"/>
          <p:nvPr/>
        </p:nvSpPr>
        <p:spPr>
          <a:xfrm>
            <a:off x="3958736" y="2849374"/>
            <a:ext cx="593960" cy="3139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Satellite Site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A8C2F8-6809-E3CB-9258-61C688FA4111}"/>
              </a:ext>
            </a:extLst>
          </p:cNvPr>
          <p:cNvSpPr txBox="1"/>
          <p:nvPr/>
        </p:nvSpPr>
        <p:spPr>
          <a:xfrm>
            <a:off x="6656177" y="2363650"/>
            <a:ext cx="593960" cy="3139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Satellite Site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B2722A-7C69-D6D4-89CB-573410246C21}"/>
              </a:ext>
            </a:extLst>
          </p:cNvPr>
          <p:cNvSpPr txBox="1"/>
          <p:nvPr/>
        </p:nvSpPr>
        <p:spPr>
          <a:xfrm>
            <a:off x="6704978" y="3982051"/>
            <a:ext cx="593960" cy="3139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Satellite Site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9ACB73-73C4-EE6E-2775-3137E0006EDF}"/>
              </a:ext>
            </a:extLst>
          </p:cNvPr>
          <p:cNvSpPr txBox="1"/>
          <p:nvPr/>
        </p:nvSpPr>
        <p:spPr>
          <a:xfrm>
            <a:off x="7504402" y="2698334"/>
            <a:ext cx="593960" cy="3139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Satellite Site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AEE1A0-9FC8-BF6B-4B8A-BFA0788DE308}"/>
              </a:ext>
            </a:extLst>
          </p:cNvPr>
          <p:cNvSpPr txBox="1"/>
          <p:nvPr/>
        </p:nvSpPr>
        <p:spPr>
          <a:xfrm>
            <a:off x="8650714" y="4624702"/>
            <a:ext cx="593960" cy="313932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Satellite Site</a:t>
            </a:r>
          </a:p>
        </p:txBody>
      </p:sp>
    </p:spTree>
    <p:extLst>
      <p:ext uri="{BB962C8B-B14F-4D97-AF65-F5344CB8AC3E}">
        <p14:creationId xmlns:p14="http://schemas.microsoft.com/office/powerpoint/2010/main" val="4441844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Sabon Next LT</vt:lpstr>
      <vt:lpstr>Wingdings</vt:lpstr>
      <vt:lpstr>Custom</vt:lpstr>
      <vt:lpstr>Elgin Neighbourhood Health Home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Geneviève-Renée Bisson</dc:creator>
  <cp:lastModifiedBy>Geneviève-Renée Bisson</cp:lastModifiedBy>
  <cp:revision>1</cp:revision>
  <dcterms:created xsi:type="dcterms:W3CDTF">2026-03-13T17:54:27Z</dcterms:created>
  <dcterms:modified xsi:type="dcterms:W3CDTF">2026-03-13T18:41:34Z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680886-1a88-4f63-a4df-fc248dfedeb5_Enabled">
    <vt:lpwstr>true</vt:lpwstr>
  </property>
  <property fmtid="{D5CDD505-2E9C-101B-9397-08002B2CF9AE}" pid="3" name="MSIP_Label_18680886-1a88-4f63-a4df-fc248dfedeb5_SetDate">
    <vt:lpwstr>2026-03-13T18:41:34Z</vt:lpwstr>
  </property>
  <property fmtid="{D5CDD505-2E9C-101B-9397-08002B2CF9AE}" pid="4" name="MSIP_Label_18680886-1a88-4f63-a4df-fc248dfedeb5_Method">
    <vt:lpwstr>Standard</vt:lpwstr>
  </property>
  <property fmtid="{D5CDD505-2E9C-101B-9397-08002B2CF9AE}" pid="5" name="MSIP_Label_18680886-1a88-4f63-a4df-fc248dfedeb5_Name">
    <vt:lpwstr>defa4170-0d19-0005-0004-bc88714345d2</vt:lpwstr>
  </property>
  <property fmtid="{D5CDD505-2E9C-101B-9397-08002B2CF9AE}" pid="6" name="MSIP_Label_18680886-1a88-4f63-a4df-fc248dfedeb5_SiteId">
    <vt:lpwstr>5536de6f-ac1f-4445-88a1-4b9cdc40f906</vt:lpwstr>
  </property>
  <property fmtid="{D5CDD505-2E9C-101B-9397-08002B2CF9AE}" pid="7" name="MSIP_Label_18680886-1a88-4f63-a4df-fc248dfedeb5_ActionId">
    <vt:lpwstr>75254868-a928-418d-b5a3-f8132fb198c5</vt:lpwstr>
  </property>
  <property fmtid="{D5CDD505-2E9C-101B-9397-08002B2CF9AE}" pid="8" name="MSIP_Label_18680886-1a88-4f63-a4df-fc248dfedeb5_ContentBits">
    <vt:lpwstr>0</vt:lpwstr>
  </property>
  <property fmtid="{D5CDD505-2E9C-101B-9397-08002B2CF9AE}" pid="9" name="MSIP_Label_18680886-1a88-4f63-a4df-fc248dfedeb5_Tag">
    <vt:lpwstr>10, 3, 0, 1</vt:lpwstr>
  </property>
</Properties>
</file>